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7"/>
  </p:notesMasterIdLst>
  <p:sldIdLst>
    <p:sldId id="260" r:id="rId2"/>
    <p:sldId id="259" r:id="rId3"/>
    <p:sldId id="267" r:id="rId4"/>
    <p:sldId id="268" r:id="rId5"/>
    <p:sldId id="257" r:id="rId6"/>
  </p:sldIdLst>
  <p:sldSz cx="6858000" cy="9144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N S" initials="NS" lastIdx="6" clrIdx="0">
    <p:extLst>
      <p:ext uri="{19B8F6BF-5375-455C-9EA6-DF929625EA0E}">
        <p15:presenceInfo xmlns:p15="http://schemas.microsoft.com/office/powerpoint/2012/main" userId="1d30a5f3d6ab6a43"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4" autoAdjust="0"/>
    <p:restoredTop sz="94660"/>
  </p:normalViewPr>
  <p:slideViewPr>
    <p:cSldViewPr>
      <p:cViewPr varScale="1">
        <p:scale>
          <a:sx n="52" d="100"/>
          <a:sy n="52" d="100"/>
        </p:scale>
        <p:origin x="2092" y="52"/>
      </p:cViewPr>
      <p:guideLst>
        <p:guide orient="horz" pos="2880"/>
        <p:guide pos="216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commentAuthors" Target="commentAuthors.xml"/><Relationship Id="rId3" Type="http://schemas.openxmlformats.org/officeDocument/2006/relationships/slide" Target="slides/slide2.xml"/><Relationship Id="rId7" Type="http://schemas.openxmlformats.org/officeDocument/2006/relationships/notesMaster" Target="notesMasters/notesMaster1.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4C002CC-E2BA-41CA-BDE6-E7BB7463F30E}" type="datetimeFigureOut">
              <a:rPr lang="en-US" smtClean="0"/>
              <a:t>10/1/2018</a:t>
            </a:fld>
            <a:endParaRPr lang="en-US"/>
          </a:p>
        </p:txBody>
      </p:sp>
      <p:sp>
        <p:nvSpPr>
          <p:cNvPr id="4" name="Slide Image Placeholder 3"/>
          <p:cNvSpPr>
            <a:spLocks noGrp="1" noRot="1" noChangeAspect="1"/>
          </p:cNvSpPr>
          <p:nvPr>
            <p:ph type="sldImg" idx="2"/>
          </p:nvPr>
        </p:nvSpPr>
        <p:spPr>
          <a:xfrm>
            <a:off x="2143125" y="685800"/>
            <a:ext cx="257175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21816A4-E228-459D-AC12-879C14B32598}" type="slidenum">
              <a:rPr lang="en-US" smtClean="0"/>
              <a:t>‹#›</a:t>
            </a:fld>
            <a:endParaRPr lang="en-US"/>
          </a:p>
        </p:txBody>
      </p:sp>
    </p:spTree>
    <p:extLst>
      <p:ext uri="{BB962C8B-B14F-4D97-AF65-F5344CB8AC3E}">
        <p14:creationId xmlns:p14="http://schemas.microsoft.com/office/powerpoint/2010/main" val="26820067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p:txBody>
      </p:sp>
      <p:sp>
        <p:nvSpPr>
          <p:cNvPr id="4" name="Slide Number Placeholder 3"/>
          <p:cNvSpPr>
            <a:spLocks noGrp="1"/>
          </p:cNvSpPr>
          <p:nvPr>
            <p:ph type="sldNum" sz="quarter" idx="10"/>
          </p:nvPr>
        </p:nvSpPr>
        <p:spPr/>
        <p:txBody>
          <a:bodyPr/>
          <a:lstStyle/>
          <a:p>
            <a:fld id="{B21816A4-E228-459D-AC12-879C14B32598}" type="slidenum">
              <a:rPr lang="en-US" smtClean="0"/>
              <a:t>2</a:t>
            </a:fld>
            <a:endParaRPr lang="en-US"/>
          </a:p>
        </p:txBody>
      </p:sp>
    </p:spTree>
    <p:extLst>
      <p:ext uri="{BB962C8B-B14F-4D97-AF65-F5344CB8AC3E}">
        <p14:creationId xmlns:p14="http://schemas.microsoft.com/office/powerpoint/2010/main" val="24557312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43125" y="685800"/>
            <a:ext cx="2571750" cy="3429000"/>
          </a:xfrm>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F3FED858-65C7-45A1-8FE1-9A5B869AA1BA}" type="slidenum">
              <a:rPr lang="en-US" smtClean="0"/>
              <a:t>5</a:t>
            </a:fld>
            <a:endParaRPr lang="en-US"/>
          </a:p>
        </p:txBody>
      </p:sp>
    </p:spTree>
    <p:extLst>
      <p:ext uri="{BB962C8B-B14F-4D97-AF65-F5344CB8AC3E}">
        <p14:creationId xmlns:p14="http://schemas.microsoft.com/office/powerpoint/2010/main" val="11628906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14350" y="2840568"/>
            <a:ext cx="5829300" cy="1960033"/>
          </a:xfrm>
        </p:spPr>
        <p:txBody>
          <a:bodyPr/>
          <a:lstStyle/>
          <a:p>
            <a:r>
              <a:rPr lang="en-US"/>
              <a:t>Click to edit Master title style</a:t>
            </a:r>
          </a:p>
        </p:txBody>
      </p:sp>
      <p:sp>
        <p:nvSpPr>
          <p:cNvPr id="3" name="Subtitle 2"/>
          <p:cNvSpPr>
            <a:spLocks noGrp="1"/>
          </p:cNvSpPr>
          <p:nvPr>
            <p:ph type="subTitle" idx="1"/>
          </p:nvPr>
        </p:nvSpPr>
        <p:spPr>
          <a:xfrm>
            <a:off x="1028700" y="5181600"/>
            <a:ext cx="4800600" cy="23368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657C0AD-A7D1-4C63-B435-02D89F2CEA1C}" type="datetimeFigureOut">
              <a:rPr lang="en-US" smtClean="0"/>
              <a:t>10/1/2018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21960187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657C0AD-A7D1-4C63-B435-02D89F2CEA1C}" type="datetimeFigureOut">
              <a:rPr lang="en-US" smtClean="0"/>
              <a:t>10/1/2018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12027868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72050" y="366185"/>
            <a:ext cx="1543050" cy="780203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42900" y="366185"/>
            <a:ext cx="4514850" cy="78020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657C0AD-A7D1-4C63-B435-02D89F2CEA1C}" type="datetimeFigureOut">
              <a:rPr lang="en-US" smtClean="0"/>
              <a:t>10/1/2018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25702688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657C0AD-A7D1-4C63-B435-02D89F2CEA1C}" type="datetimeFigureOut">
              <a:rPr lang="en-US" smtClean="0"/>
              <a:t>10/1/2018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1547194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41735" y="5875867"/>
            <a:ext cx="5829300" cy="1816100"/>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41735" y="3875618"/>
            <a:ext cx="5829300" cy="2000249"/>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657C0AD-A7D1-4C63-B435-02D89F2CEA1C}" type="datetimeFigureOut">
              <a:rPr lang="en-US" smtClean="0"/>
              <a:t>10/1/2018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25724286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42900" y="2133601"/>
            <a:ext cx="3028950" cy="603461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486150" y="2133601"/>
            <a:ext cx="3028950" cy="603461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657C0AD-A7D1-4C63-B435-02D89F2CEA1C}" type="datetimeFigureOut">
              <a:rPr lang="en-US" smtClean="0"/>
              <a:t>10/1/2018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17761441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42900" y="2046817"/>
            <a:ext cx="3030141" cy="85301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42900" y="2899833"/>
            <a:ext cx="3030141" cy="526838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483769" y="2046817"/>
            <a:ext cx="3031331" cy="85301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483769" y="2899833"/>
            <a:ext cx="3031331" cy="526838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657C0AD-A7D1-4C63-B435-02D89F2CEA1C}" type="datetimeFigureOut">
              <a:rPr lang="en-US" smtClean="0"/>
              <a:t>10/1/2018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11113410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657C0AD-A7D1-4C63-B435-02D89F2CEA1C}" type="datetimeFigureOut">
              <a:rPr lang="en-US" smtClean="0"/>
              <a:t>10/1/2018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38683362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657C0AD-A7D1-4C63-B435-02D89F2CEA1C}" type="datetimeFigureOut">
              <a:rPr lang="en-US" smtClean="0"/>
              <a:t>10/1/2018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30496684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42900" y="364067"/>
            <a:ext cx="2256235" cy="154940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681287" y="364067"/>
            <a:ext cx="3833813" cy="7804151"/>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42900" y="1913467"/>
            <a:ext cx="2256235" cy="625475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657C0AD-A7D1-4C63-B435-02D89F2CEA1C}" type="datetimeFigureOut">
              <a:rPr lang="en-US" smtClean="0"/>
              <a:t>10/1/2018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224099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44216" y="6400800"/>
            <a:ext cx="4114800" cy="755651"/>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344216" y="817033"/>
            <a:ext cx="4114800" cy="54864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344216" y="7156451"/>
            <a:ext cx="4114800" cy="107314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657C0AD-A7D1-4C63-B435-02D89F2CEA1C}" type="datetimeFigureOut">
              <a:rPr lang="en-US" smtClean="0"/>
              <a:t>10/1/2018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38869638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42900" y="366184"/>
            <a:ext cx="6172200" cy="1524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342900" y="2133601"/>
            <a:ext cx="6172200" cy="603461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342900" y="8475134"/>
            <a:ext cx="1600200" cy="486833"/>
          </a:xfrm>
          <a:prstGeom prst="rect">
            <a:avLst/>
          </a:prstGeom>
        </p:spPr>
        <p:txBody>
          <a:bodyPr vert="horz" lIns="91440" tIns="45720" rIns="91440" bIns="45720" rtlCol="0" anchor="ctr"/>
          <a:lstStyle>
            <a:lvl1pPr algn="l">
              <a:defRPr sz="1200">
                <a:solidFill>
                  <a:schemeClr val="tx1">
                    <a:tint val="75000"/>
                  </a:schemeClr>
                </a:solidFill>
              </a:defRPr>
            </a:lvl1pPr>
          </a:lstStyle>
          <a:p>
            <a:fld id="{1657C0AD-A7D1-4C63-B435-02D89F2CEA1C}" type="datetimeFigureOut">
              <a:rPr lang="en-US" smtClean="0"/>
              <a:t>10/1/2018</a:t>
            </a:fld>
            <a:endParaRPr lang="en-US"/>
          </a:p>
        </p:txBody>
      </p:sp>
      <p:sp>
        <p:nvSpPr>
          <p:cNvPr id="5" name="Footer Placeholder 4"/>
          <p:cNvSpPr>
            <a:spLocks noGrp="1"/>
          </p:cNvSpPr>
          <p:nvPr>
            <p:ph type="ftr" sz="quarter" idx="3"/>
          </p:nvPr>
        </p:nvSpPr>
        <p:spPr>
          <a:xfrm>
            <a:off x="2343150" y="8475134"/>
            <a:ext cx="2171700" cy="486833"/>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914900" y="8475134"/>
            <a:ext cx="1600200" cy="486833"/>
          </a:xfrm>
          <a:prstGeom prst="rect">
            <a:avLst/>
          </a:prstGeom>
        </p:spPr>
        <p:txBody>
          <a:bodyPr vert="horz" lIns="91440" tIns="45720" rIns="91440" bIns="45720" rtlCol="0" anchor="ctr"/>
          <a:lstStyle>
            <a:lvl1pPr algn="r">
              <a:defRPr sz="1200">
                <a:solidFill>
                  <a:schemeClr val="tx1">
                    <a:tint val="75000"/>
                  </a:schemeClr>
                </a:solidFill>
              </a:defRPr>
            </a:lvl1pPr>
          </a:lstStyle>
          <a:p>
            <a:fld id="{509946AD-5999-4E99-AEDD-3BF910CA7252}" type="slidenum">
              <a:rPr lang="en-US" smtClean="0"/>
              <a:t>‹#›</a:t>
            </a:fld>
            <a:endParaRPr lang="en-US"/>
          </a:p>
        </p:txBody>
      </p:sp>
    </p:spTree>
    <p:extLst>
      <p:ext uri="{BB962C8B-B14F-4D97-AF65-F5344CB8AC3E}">
        <p14:creationId xmlns:p14="http://schemas.microsoft.com/office/powerpoint/2010/main" val="290267467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7807" y="8001000"/>
            <a:ext cx="6324600" cy="646331"/>
          </a:xfrm>
          <a:prstGeom prst="rect">
            <a:avLst/>
          </a:prstGeom>
        </p:spPr>
        <p:txBody>
          <a:bodyPr wrap="square">
            <a:spAutoFit/>
          </a:bodyPr>
          <a:lstStyle/>
          <a:p>
            <a:r>
              <a:rPr lang="en-US" b="1" dirty="0"/>
              <a:t>Supplemental Data Set 1. Mean of </a:t>
            </a:r>
            <a:r>
              <a:rPr lang="en-US" b="1" i="1" dirty="0"/>
              <a:t>B. cinerea </a:t>
            </a:r>
            <a:r>
              <a:rPr lang="en-US" b="1" dirty="0"/>
              <a:t>lesion size of all isolates across all tomato accessions.</a:t>
            </a:r>
            <a:endParaRPr lang="en-US" dirty="0"/>
          </a:p>
        </p:txBody>
      </p:sp>
      <p:sp>
        <p:nvSpPr>
          <p:cNvPr id="5" name="TextBox 4">
            <a:extLst>
              <a:ext uri="{FF2B5EF4-FFF2-40B4-BE49-F238E27FC236}">
                <a16:creationId xmlns:a16="http://schemas.microsoft.com/office/drawing/2014/main" id="{CEB59130-B1A3-469C-B008-4B080B6A518E}"/>
              </a:ext>
            </a:extLst>
          </p:cNvPr>
          <p:cNvSpPr txBox="1"/>
          <p:nvPr/>
        </p:nvSpPr>
        <p:spPr>
          <a:xfrm>
            <a:off x="2273261" y="685800"/>
            <a:ext cx="2082878" cy="369332"/>
          </a:xfrm>
          <a:prstGeom prst="rect">
            <a:avLst/>
          </a:prstGeom>
          <a:noFill/>
        </p:spPr>
        <p:txBody>
          <a:bodyPr wrap="none" rtlCol="0">
            <a:spAutoFit/>
          </a:bodyPr>
          <a:lstStyle/>
          <a:p>
            <a:r>
              <a:rPr lang="en-US" dirty="0"/>
              <a:t>See separate .</a:t>
            </a:r>
            <a:r>
              <a:rPr lang="en-US" dirty="0" err="1"/>
              <a:t>xls</a:t>
            </a:r>
            <a:r>
              <a:rPr lang="en-US" dirty="0"/>
              <a:t> file</a:t>
            </a:r>
          </a:p>
        </p:txBody>
      </p:sp>
    </p:spTree>
    <p:extLst>
      <p:ext uri="{BB962C8B-B14F-4D97-AF65-F5344CB8AC3E}">
        <p14:creationId xmlns:p14="http://schemas.microsoft.com/office/powerpoint/2010/main" val="42431974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76200" y="2863840"/>
            <a:ext cx="6477000" cy="5078313"/>
          </a:xfrm>
          <a:prstGeom prst="rect">
            <a:avLst/>
          </a:prstGeom>
        </p:spPr>
        <p:txBody>
          <a:bodyPr wrap="square">
            <a:spAutoFit/>
          </a:bodyPr>
          <a:lstStyle/>
          <a:p>
            <a:r>
              <a:rPr lang="en-US" b="1" dirty="0"/>
              <a:t>Supplemental Data Set 2</a:t>
            </a:r>
            <a:r>
              <a:rPr lang="en-US" b="1" baseline="0" dirty="0"/>
              <a:t>. Gene and Function Annotation from B05.10 and T4 GWA Results</a:t>
            </a:r>
          </a:p>
          <a:p>
            <a:r>
              <a:rPr lang="en-US" baseline="0" dirty="0"/>
              <a:t>a) Genes with significant SNPs </a:t>
            </a:r>
            <a:r>
              <a:rPr lang="en-US" dirty="0"/>
              <a:t>on at least two tomato accessions by both </a:t>
            </a:r>
            <a:r>
              <a:rPr lang="en-US" dirty="0" err="1"/>
              <a:t>bigRR</a:t>
            </a:r>
            <a:r>
              <a:rPr lang="en-US" dirty="0"/>
              <a:t> on T4 and GEMMA on B05.10.</a:t>
            </a:r>
          </a:p>
          <a:p>
            <a:r>
              <a:rPr lang="en-US" baseline="0" dirty="0"/>
              <a:t>b) Genes with significant SNPs linked to Botrytis virulence response to tomato domestication </a:t>
            </a:r>
            <a:r>
              <a:rPr lang="en-US" dirty="0"/>
              <a:t> by both </a:t>
            </a:r>
            <a:r>
              <a:rPr lang="en-US" dirty="0" err="1"/>
              <a:t>bigRR</a:t>
            </a:r>
            <a:r>
              <a:rPr lang="en-US" dirty="0"/>
              <a:t> on T4 and GEMMA on B05.10.</a:t>
            </a:r>
            <a:endParaRPr lang="en-US" baseline="0" dirty="0"/>
          </a:p>
          <a:p>
            <a:r>
              <a:rPr lang="en-US" baseline="0" dirty="0"/>
              <a:t>c) </a:t>
            </a:r>
            <a:r>
              <a:rPr lang="en-US" dirty="0"/>
              <a:t>Functional categories significantly overrepresented in genes linked to Botrytis virulence response to tomato by both </a:t>
            </a:r>
            <a:r>
              <a:rPr lang="en-US" dirty="0" err="1"/>
              <a:t>bigRR</a:t>
            </a:r>
            <a:r>
              <a:rPr lang="en-US" dirty="0"/>
              <a:t> on T4 and GEMMA on B05.10.</a:t>
            </a:r>
          </a:p>
          <a:p>
            <a:r>
              <a:rPr lang="en-US" baseline="0" dirty="0"/>
              <a:t>d) </a:t>
            </a:r>
            <a:r>
              <a:rPr lang="en-US" dirty="0"/>
              <a:t>Functional categories significantly overrepresented in genes linked to Botrytis virulence response to tomato domestication by both </a:t>
            </a:r>
            <a:r>
              <a:rPr lang="en-US" dirty="0" err="1"/>
              <a:t>bigRR</a:t>
            </a:r>
            <a:r>
              <a:rPr lang="en-US" dirty="0"/>
              <a:t> on T4 and GEMMA on B05.10.</a:t>
            </a:r>
          </a:p>
          <a:p>
            <a:r>
              <a:rPr lang="en-US" dirty="0"/>
              <a:t>e</a:t>
            </a:r>
            <a:r>
              <a:rPr lang="en-US" baseline="0" dirty="0"/>
              <a:t>) Genes with significant SNPs from </a:t>
            </a:r>
            <a:r>
              <a:rPr lang="en-US" baseline="0" dirty="0" err="1"/>
              <a:t>bigRR</a:t>
            </a:r>
            <a:r>
              <a:rPr lang="en-US" baseline="0" dirty="0"/>
              <a:t> on T4 for Botrytis virulence in 11 or 12 of the tomato accessions. </a:t>
            </a:r>
          </a:p>
          <a:p>
            <a:r>
              <a:rPr lang="en-US" baseline="0" dirty="0"/>
              <a:t>f) </a:t>
            </a:r>
            <a:r>
              <a:rPr lang="en-US" dirty="0"/>
              <a:t>F</a:t>
            </a:r>
            <a:r>
              <a:rPr lang="en-US" baseline="0" dirty="0"/>
              <a:t>unctional categories significantly overrepresented in genes linked to Botrytis virulence response to tomato domestication by </a:t>
            </a:r>
            <a:r>
              <a:rPr lang="en-US" baseline="0" dirty="0" err="1"/>
              <a:t>bigRR</a:t>
            </a:r>
            <a:r>
              <a:rPr lang="en-US" baseline="0" dirty="0"/>
              <a:t> on T4 alone.</a:t>
            </a:r>
          </a:p>
        </p:txBody>
      </p:sp>
      <p:sp>
        <p:nvSpPr>
          <p:cNvPr id="4" name="TextBox 3">
            <a:extLst>
              <a:ext uri="{FF2B5EF4-FFF2-40B4-BE49-F238E27FC236}">
                <a16:creationId xmlns:a16="http://schemas.microsoft.com/office/drawing/2014/main" id="{AAE7CE75-FA19-4508-82F9-100625407C76}"/>
              </a:ext>
            </a:extLst>
          </p:cNvPr>
          <p:cNvSpPr txBox="1"/>
          <p:nvPr/>
        </p:nvSpPr>
        <p:spPr>
          <a:xfrm>
            <a:off x="2273261" y="685800"/>
            <a:ext cx="2082878" cy="369332"/>
          </a:xfrm>
          <a:prstGeom prst="rect">
            <a:avLst/>
          </a:prstGeom>
          <a:noFill/>
        </p:spPr>
        <p:txBody>
          <a:bodyPr wrap="none" rtlCol="0">
            <a:spAutoFit/>
          </a:bodyPr>
          <a:lstStyle/>
          <a:p>
            <a:r>
              <a:rPr lang="en-US" dirty="0"/>
              <a:t>See separate .</a:t>
            </a:r>
            <a:r>
              <a:rPr lang="en-US" dirty="0" err="1"/>
              <a:t>xls</a:t>
            </a:r>
            <a:r>
              <a:rPr lang="en-US" dirty="0"/>
              <a:t> file</a:t>
            </a:r>
          </a:p>
        </p:txBody>
      </p:sp>
    </p:spTree>
    <p:extLst>
      <p:ext uri="{BB962C8B-B14F-4D97-AF65-F5344CB8AC3E}">
        <p14:creationId xmlns:p14="http://schemas.microsoft.com/office/powerpoint/2010/main" val="10926153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59A17060-B583-4DDA-ADE4-22FC35D4D5DC}"/>
              </a:ext>
            </a:extLst>
          </p:cNvPr>
          <p:cNvPicPr>
            <a:picLocks noChangeAspect="1"/>
          </p:cNvPicPr>
          <p:nvPr/>
        </p:nvPicPr>
        <p:blipFill>
          <a:blip r:embed="rId2"/>
          <a:stretch>
            <a:fillRect/>
          </a:stretch>
        </p:blipFill>
        <p:spPr>
          <a:xfrm>
            <a:off x="2286000" y="0"/>
            <a:ext cx="2286000" cy="9144000"/>
          </a:xfrm>
          <a:prstGeom prst="rect">
            <a:avLst/>
          </a:prstGeom>
        </p:spPr>
      </p:pic>
    </p:spTree>
    <p:extLst>
      <p:ext uri="{BB962C8B-B14F-4D97-AF65-F5344CB8AC3E}">
        <p14:creationId xmlns:p14="http://schemas.microsoft.com/office/powerpoint/2010/main" val="32832742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B14FCE7-5A20-4115-B27E-AABC00B56D5F}"/>
              </a:ext>
            </a:extLst>
          </p:cNvPr>
          <p:cNvSpPr/>
          <p:nvPr/>
        </p:nvSpPr>
        <p:spPr>
          <a:xfrm>
            <a:off x="381000" y="4114799"/>
            <a:ext cx="4762500" cy="4247317"/>
          </a:xfrm>
          <a:prstGeom prst="rect">
            <a:avLst/>
          </a:prstGeom>
        </p:spPr>
        <p:txBody>
          <a:bodyPr wrap="square">
            <a:spAutoFit/>
          </a:bodyPr>
          <a:lstStyle/>
          <a:p>
            <a:r>
              <a:rPr lang="en-US" b="1" dirty="0"/>
              <a:t>Supplemental Figure 1. Genetic distance between selected tomato accessions. </a:t>
            </a:r>
            <a:r>
              <a:rPr lang="en-US" dirty="0"/>
              <a:t>Pairwise Euclidean distances between 426 wild and domesticated tomato accessions in the </a:t>
            </a:r>
            <a:r>
              <a:rPr lang="en-US" dirty="0" err="1"/>
              <a:t>SolCAP</a:t>
            </a:r>
            <a:r>
              <a:rPr lang="en-US" dirty="0"/>
              <a:t> diversity panel calculated from Infinium SNP genotyping at 7,720 loci (Sim 2012). Clustering is by R </a:t>
            </a:r>
            <a:r>
              <a:rPr lang="en-US" dirty="0" err="1"/>
              <a:t>hclust's</a:t>
            </a:r>
            <a:r>
              <a:rPr lang="en-US" dirty="0"/>
              <a:t> default UPGMA method. </a:t>
            </a:r>
            <a:r>
              <a:rPr lang="en-US" i="1" dirty="0"/>
              <a:t>S. </a:t>
            </a:r>
            <a:r>
              <a:rPr lang="en-US" i="1" dirty="0" err="1"/>
              <a:t>pimpinellifolium</a:t>
            </a:r>
            <a:r>
              <a:rPr lang="en-US" dirty="0"/>
              <a:t> accessions in the current study are marked with orange stars, </a:t>
            </a:r>
            <a:r>
              <a:rPr lang="en-US" i="1" dirty="0"/>
              <a:t>S. </a:t>
            </a:r>
            <a:r>
              <a:rPr lang="en-US" i="1" dirty="0" err="1"/>
              <a:t>lycopersicum</a:t>
            </a:r>
            <a:r>
              <a:rPr lang="en-US" dirty="0"/>
              <a:t> accessions in the current study are marked with blue stars. All of the wild </a:t>
            </a:r>
            <a:r>
              <a:rPr lang="en-US" i="1" dirty="0"/>
              <a:t>S. </a:t>
            </a:r>
            <a:r>
              <a:rPr lang="en-US" i="1" dirty="0" err="1"/>
              <a:t>pimpinellifolium</a:t>
            </a:r>
            <a:r>
              <a:rPr lang="en-US" i="1" dirty="0"/>
              <a:t> </a:t>
            </a:r>
            <a:r>
              <a:rPr lang="en-US" dirty="0"/>
              <a:t>included in this panel cluster with our 3 accessions. </a:t>
            </a:r>
            <a:r>
              <a:rPr lang="en-US" i="1" dirty="0"/>
              <a:t>Mean</a:t>
            </a:r>
            <a:r>
              <a:rPr lang="en-US" dirty="0"/>
              <a:t> ± SE of lesion size of </a:t>
            </a:r>
            <a:r>
              <a:rPr lang="en-US" i="1" dirty="0"/>
              <a:t>B. cinerea</a:t>
            </a:r>
            <a:r>
              <a:rPr lang="en-US" dirty="0"/>
              <a:t> across the full study is included for each accession. </a:t>
            </a:r>
          </a:p>
        </p:txBody>
      </p:sp>
    </p:spTree>
    <p:extLst>
      <p:ext uri="{BB962C8B-B14F-4D97-AF65-F5344CB8AC3E}">
        <p14:creationId xmlns:p14="http://schemas.microsoft.com/office/powerpoint/2010/main" val="27009496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C:\Users\nesoltis\Documents\Projects\BcSolGWAS\paper\plots\FigR5\FigR5_Sl_LesionSize_IntMean_wilcoxtop.tif"/>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 y="140677"/>
            <a:ext cx="3200401" cy="3376246"/>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381000" y="3733800"/>
            <a:ext cx="3429000" cy="3693319"/>
          </a:xfrm>
          <a:prstGeom prst="rect">
            <a:avLst/>
          </a:prstGeom>
        </p:spPr>
        <p:txBody>
          <a:bodyPr>
            <a:spAutoFit/>
          </a:bodyPr>
          <a:lstStyle/>
          <a:p>
            <a:r>
              <a:rPr lang="en-US" b="1" dirty="0"/>
              <a:t>Supplemental Figure 2. Rank order plot of B. cinerea lesion size on two tomato genotypes. </a:t>
            </a:r>
            <a:endParaRPr lang="en-US" dirty="0"/>
          </a:p>
          <a:p>
            <a:r>
              <a:rPr lang="en-US" dirty="0"/>
              <a:t>Each B. cinerea isolate is a straight line tracing mean lesion size on LA1547 to mean on LA0410, the two host genotypes with the most pronounced effect on the rank order of isolates by lesion size (Wilcoxon signed-rank test with FDR-correction, p &lt; 7.18e-17, Table S1). </a:t>
            </a:r>
          </a:p>
          <a:p>
            <a:endParaRPr lang="en-US" dirty="0"/>
          </a:p>
        </p:txBody>
      </p:sp>
    </p:spTree>
    <p:extLst>
      <p:ext uri="{BB962C8B-B14F-4D97-AF65-F5344CB8AC3E}">
        <p14:creationId xmlns:p14="http://schemas.microsoft.com/office/powerpoint/2010/main" val="420653357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23805</TotalTime>
  <Words>370</Words>
  <Application>Microsoft Office PowerPoint</Application>
  <PresentationFormat>On-screen Show (4:3)</PresentationFormat>
  <Paragraphs>15</Paragraphs>
  <Slides>5</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5</vt:i4>
      </vt:variant>
    </vt:vector>
  </HeadingPairs>
  <TitlesOfParts>
    <vt:vector size="8" baseType="lpstr">
      <vt:lpstr>Arial</vt:lpstr>
      <vt:lpstr>Calibri</vt:lpstr>
      <vt:lpstr>Office Theme</vt:lpstr>
      <vt:lpstr>PowerPoint Presentation</vt:lpstr>
      <vt:lpstr>PowerPoint Presentation</vt:lpstr>
      <vt:lpstr>PowerPoint Presentation</vt:lpstr>
      <vt:lpstr>PowerPoint Presentation</vt:lpstr>
      <vt:lpstr>PowerPoint Presentation</vt:lpstr>
    </vt:vector>
  </TitlesOfParts>
  <Company>University of California, Davis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Nicole Soltis</dc:creator>
  <cp:lastModifiedBy>N S</cp:lastModifiedBy>
  <cp:revision>58</cp:revision>
  <dcterms:created xsi:type="dcterms:W3CDTF">2018-01-09T00:51:21Z</dcterms:created>
  <dcterms:modified xsi:type="dcterms:W3CDTF">2018-10-01T22:57:36Z</dcterms:modified>
</cp:coreProperties>
</file>